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302" r:id="rId3"/>
    <p:sldId id="351" r:id="rId4"/>
    <p:sldId id="298" r:id="rId5"/>
    <p:sldId id="288" r:id="rId6"/>
    <p:sldId id="299" r:id="rId7"/>
    <p:sldId id="315" r:id="rId8"/>
    <p:sldId id="334" r:id="rId9"/>
    <p:sldId id="330" r:id="rId10"/>
    <p:sldId id="331" r:id="rId11"/>
    <p:sldId id="332" r:id="rId12"/>
    <p:sldId id="335" r:id="rId13"/>
    <p:sldId id="328" r:id="rId14"/>
    <p:sldId id="338" r:id="rId15"/>
    <p:sldId id="333" r:id="rId16"/>
    <p:sldId id="329" r:id="rId17"/>
    <p:sldId id="320" r:id="rId18"/>
    <p:sldId id="336" r:id="rId19"/>
    <p:sldId id="337" r:id="rId20"/>
    <p:sldId id="339" r:id="rId21"/>
    <p:sldId id="341" r:id="rId22"/>
    <p:sldId id="340" r:id="rId23"/>
    <p:sldId id="304" r:id="rId24"/>
    <p:sldId id="342" r:id="rId25"/>
    <p:sldId id="346" r:id="rId26"/>
    <p:sldId id="343" r:id="rId27"/>
    <p:sldId id="345" r:id="rId28"/>
    <p:sldId id="347" r:id="rId29"/>
    <p:sldId id="267" r:id="rId30"/>
    <p:sldId id="348" r:id="rId31"/>
    <p:sldId id="261" r:id="rId32"/>
    <p:sldId id="287" r:id="rId33"/>
    <p:sldId id="349" r:id="rId34"/>
    <p:sldId id="274" r:id="rId35"/>
    <p:sldId id="350" r:id="rId36"/>
    <p:sldId id="307" r:id="rId37"/>
    <p:sldId id="308" r:id="rId38"/>
    <p:sldId id="326" r:id="rId39"/>
    <p:sldId id="259" r:id="rId40"/>
    <p:sldId id="260" r:id="rId41"/>
    <p:sldId id="300" r:id="rId42"/>
    <p:sldId id="305" r:id="rId43"/>
    <p:sldId id="309" r:id="rId44"/>
    <p:sldId id="310" r:id="rId45"/>
    <p:sldId id="316" r:id="rId46"/>
    <p:sldId id="262" r:id="rId47"/>
    <p:sldId id="286" r:id="rId4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1051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4BCAA-E4DD-4DA9-B6E4-2A560B663C9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00576-2E3C-4977-BBD5-DF10AEB60B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52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9195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999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2193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672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8157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463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9633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16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5012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681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369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9190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13352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468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5318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717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6576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10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92086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3399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81573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773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8048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3351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1771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6327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00014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74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45976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922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165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/>
            </a:gs>
            <a:gs pos="88000">
              <a:schemeClr val="bg2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/>
              <a:t>2021/3/15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20" r:id="rId12"/>
    <p:sldLayoutId id="2147483712" r:id="rId13"/>
    <p:sldLayoutId id="2147483713" r:id="rId14"/>
    <p:sldLayoutId id="2147483705" r:id="rId15"/>
    <p:sldLayoutId id="2147483706" r:id="rId16"/>
    <p:sldLayoutId id="2147483698" r:id="rId17"/>
    <p:sldLayoutId id="2147483699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  <p:sldLayoutId id="2147483748" r:id="rId34"/>
    <p:sldLayoutId id="2147483749" r:id="rId35"/>
    <p:sldLayoutId id="2147483750" r:id="rId36"/>
    <p:sldLayoutId id="2147483751" r:id="rId37"/>
    <p:sldLayoutId id="2147483752" r:id="rId38"/>
    <p:sldLayoutId id="2147483753" r:id="rId39"/>
    <p:sldLayoutId id="2147483754" r:id="rId40"/>
    <p:sldLayoutId id="2147483755" r:id="rId41"/>
    <p:sldLayoutId id="2147483756" r:id="rId42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MuvMbapNSc&amp;feature=youtu.be&amp;fbclid=IwAR0k7xyn_X59x3UhPwsR0Y5AB2pUIXAaFdmxnwHBLV0qq8rRVGfaOCytPSw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npRN92QNc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hyperlink" Target="https://www.youtube.com/watch?v=D59hoiMkYYY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3u5QD5V2O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O5a_az2t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JmrG01axLc" TargetMode="External"/><Relationship Id="rId2" Type="http://schemas.openxmlformats.org/officeDocument/2006/relationships/hyperlink" Target="https://www.youtube.com/watch?v=_s9CbTVYUo0&amp;list=PLwItru4bLdHx3nnUrFUBFWwMHuo_4Yx9P&amp;index=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1600" y="1556792"/>
            <a:ext cx="7117180" cy="147002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TW" alt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第</a:t>
            </a:r>
            <a:r>
              <a:rPr lang="en-US" altLang="zh-TW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TW" altLang="en-US" sz="48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單元  認識臺灣</a:t>
            </a:r>
            <a:endParaRPr lang="zh-TW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3356992"/>
            <a:ext cx="9144000" cy="3501008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過去、現在、未來</a:t>
            </a:r>
            <a:endParaRPr lang="en-US" altLang="zh-TW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ea"/>
            </a:endParaRPr>
          </a:p>
          <a:p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1.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 過去的就逝去嗎？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 古人與今人的對話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3.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生於斯長於斯， 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臺灣你瞭解多少？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4.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 你不知道的臺灣？</a:t>
            </a: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62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" y="0"/>
            <a:ext cx="7756927" cy="684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304702" y="116632"/>
            <a:ext cx="68392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民國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38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年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月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20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日，蔣中正（右）與白崇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禧重慶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會晤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兩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人在大陸的最後一張合照</a:t>
            </a:r>
          </a:p>
        </p:txBody>
      </p:sp>
    </p:spTree>
    <p:extLst>
      <p:ext uri="{BB962C8B-B14F-4D97-AF65-F5344CB8AC3E}">
        <p14:creationId xmlns:p14="http://schemas.microsoft.com/office/powerpoint/2010/main" val="295986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000"/>
            <a:ext cx="9224791" cy="691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-108520" y="5733256"/>
            <a:ext cx="9252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史丹福大學胡佛檔案館「暫存」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50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年的蔣中正日記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，這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是其中的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39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年日記</a:t>
            </a:r>
          </a:p>
        </p:txBody>
      </p:sp>
    </p:spTree>
    <p:extLst>
      <p:ext uri="{BB962C8B-B14F-4D97-AF65-F5344CB8AC3E}">
        <p14:creationId xmlns:p14="http://schemas.microsoft.com/office/powerpoint/2010/main" val="198835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臺灣近代史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4051437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" y="1810412"/>
            <a:ext cx="9132600" cy="54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4438650" cy="604837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39394" y="548680"/>
            <a:ext cx="47046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+mj-ea"/>
                <a:ea typeface="+mj-ea"/>
              </a:rPr>
              <a:t>1949 </a:t>
            </a:r>
            <a:r>
              <a:rPr lang="zh-TW" altLang="en-US" sz="3200" b="1" dirty="0">
                <a:latin typeface="+mj-ea"/>
                <a:ea typeface="+mj-ea"/>
              </a:rPr>
              <a:t>年，政府全面實施戒嚴</a:t>
            </a:r>
            <a:r>
              <a:rPr lang="zh-TW" altLang="en-US" sz="3200" b="1" dirty="0" smtClean="0">
                <a:latin typeface="+mj-ea"/>
                <a:ea typeface="+mj-ea"/>
              </a:rPr>
              <a:t>，通過</a:t>
            </a:r>
            <a:r>
              <a:rPr lang="en-US" altLang="zh-TW" sz="3200" b="1" dirty="0">
                <a:latin typeface="+mj-ea"/>
                <a:ea typeface="+mj-ea"/>
              </a:rPr>
              <a:t>《</a:t>
            </a:r>
            <a:r>
              <a:rPr lang="zh-TW" altLang="en-US" sz="3200" b="1" dirty="0">
                <a:latin typeface="+mj-ea"/>
                <a:ea typeface="+mj-ea"/>
              </a:rPr>
              <a:t>懲治叛亂條例</a:t>
            </a:r>
            <a:r>
              <a:rPr lang="en-US" altLang="zh-TW" sz="3200" b="1" dirty="0">
                <a:latin typeface="+mj-ea"/>
                <a:ea typeface="+mj-ea"/>
              </a:rPr>
              <a:t>》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 smtClean="0">
                <a:latin typeface="+mj-ea"/>
                <a:ea typeface="+mj-ea"/>
              </a:rPr>
              <a:t>任何</a:t>
            </a:r>
            <a:r>
              <a:rPr lang="zh-TW" altLang="en-US" sz="3200" b="1" dirty="0">
                <a:latin typeface="+mj-ea"/>
                <a:ea typeface="+mj-ea"/>
              </a:rPr>
              <a:t>批評或思想不同於政府的人，都會被情資</a:t>
            </a:r>
            <a:r>
              <a:rPr lang="zh-TW" altLang="en-US" sz="3200" b="1" dirty="0" smtClean="0">
                <a:latin typeface="+mj-ea"/>
                <a:ea typeface="+mj-ea"/>
              </a:rPr>
              <a:t>單位冠上「</a:t>
            </a:r>
            <a:r>
              <a:rPr lang="zh-TW" altLang="en-US" sz="3200" b="1" dirty="0">
                <a:latin typeface="+mj-ea"/>
                <a:ea typeface="+mj-ea"/>
              </a:rPr>
              <a:t>意圖顛覆政權」的</a:t>
            </a:r>
            <a:r>
              <a:rPr lang="zh-TW" altLang="en-US" sz="3200" b="1" dirty="0" smtClean="0">
                <a:latin typeface="+mj-ea"/>
                <a:ea typeface="+mj-ea"/>
              </a:rPr>
              <a:t>罪名。</a:t>
            </a:r>
            <a:endParaRPr lang="zh-TW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3361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4333533" cy="66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52632"/>
            <a:ext cx="4152429" cy="6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22" y="260648"/>
            <a:ext cx="9137250" cy="558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-9923" y="5840648"/>
            <a:ext cx="9153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政府遷台首度閱兵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，</a:t>
            </a:r>
            <a:endParaRPr lang="en-US" altLang="zh-TW" sz="3200" b="1" dirty="0" smtClean="0">
              <a:solidFill>
                <a:srgbClr val="FF0000"/>
              </a:solidFill>
            </a:endParaRPr>
          </a:p>
          <a:p>
            <a:r>
              <a:rPr lang="zh-TW" altLang="en-US" sz="3200" b="1" dirty="0" smtClean="0">
                <a:solidFill>
                  <a:srgbClr val="FF0000"/>
                </a:solidFill>
              </a:rPr>
              <a:t>騎兵</a:t>
            </a:r>
            <a:r>
              <a:rPr lang="zh-TW" altLang="en-US" sz="3200" b="1" dirty="0">
                <a:solidFill>
                  <a:srgbClr val="FF0000"/>
                </a:solidFill>
              </a:rPr>
              <a:t>隊「包圍」蔣中正總統座車</a:t>
            </a:r>
          </a:p>
        </p:txBody>
      </p:sp>
    </p:spTree>
    <p:extLst>
      <p:ext uri="{BB962C8B-B14F-4D97-AF65-F5344CB8AC3E}">
        <p14:creationId xmlns:p14="http://schemas.microsoft.com/office/powerpoint/2010/main" val="6801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0"/>
            <a:ext cx="7620000" cy="53054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-30832" y="5321082"/>
            <a:ext cx="9186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1991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年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5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月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15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日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，來自全國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各大學的學生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罷課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，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於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台北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車站靜坐抗議，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要求「廢除懲治叛亂條例、反對政治迫害」。</a:t>
            </a:r>
          </a:p>
        </p:txBody>
      </p:sp>
    </p:spTree>
    <p:extLst>
      <p:ext uri="{BB962C8B-B14F-4D97-AF65-F5344CB8AC3E}">
        <p14:creationId xmlns:p14="http://schemas.microsoft.com/office/powerpoint/2010/main" val="386103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64704"/>
            <a:ext cx="78771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7620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6286500" cy="35337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514725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n-ea"/>
                <a:ea typeface="+mn-ea"/>
              </a:rPr>
              <a:t>何謂歷史？</a:t>
            </a:r>
            <a:endParaRPr lang="zh-TW" altLang="en-US" sz="4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歷史一直在你身邊，記憶就是你的歷史。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歷史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講證據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，幾分</a:t>
            </a:r>
            <a:r>
              <a:rPr lang="zh-TW" altLang="en-US" sz="3200" b="1" dirty="0" smtClean="0">
                <a:solidFill>
                  <a:srgbClr val="C00000"/>
                </a:solidFill>
                <a:latin typeface="+mn-ea"/>
              </a:rPr>
              <a:t>證據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說幾分話。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歷史的對象是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人群的心態與生活。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歷史不只是記載或敘述，在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講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故事的背後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，需要思考、分析、解釋。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生命歷程中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你存在那些記憶。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大歷史與小傳統。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06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" y="0"/>
            <a:ext cx="5944115" cy="334089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54" y="2616324"/>
            <a:ext cx="5943600" cy="42576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9422"/>
            <a:ext cx="5943600" cy="73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9220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連橫</a:t>
            </a:r>
            <a:r>
              <a:rPr kumimoji="0" lang="en-US" altLang="zh-TW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臺灣通史</a:t>
            </a:r>
            <a:r>
              <a:rPr kumimoji="0" lang="en-US" altLang="zh-TW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灣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固無史也。荷人啟之，鄭氏作之，清代營之，開物成務，以立我丕基，至於今三百有餘年矣。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」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「顧修史固難，修臺之史更難，以今日修之尤難」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「是臺灣三百年來之史，將無以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昭示後人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，又豈非今日我輩之罪乎？」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25" y="4174976"/>
            <a:ext cx="2705100" cy="26955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822551"/>
            <a:ext cx="228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3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3" y="1844824"/>
            <a:ext cx="9144793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1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51519" y="404664"/>
            <a:ext cx="50920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latin typeface="+mj-ea"/>
                <a:ea typeface="+mj-ea"/>
              </a:rPr>
              <a:t>認識</a:t>
            </a:r>
            <a:r>
              <a:rPr lang="zh-TW" altLang="en-US" sz="6000" b="1" dirty="0">
                <a:latin typeface="+mj-ea"/>
                <a:ea typeface="+mj-ea"/>
              </a:rPr>
              <a:t>臺</a:t>
            </a:r>
            <a:r>
              <a:rPr lang="zh-TW" altLang="en-US" sz="6000" b="1" dirty="0" smtClean="0">
                <a:latin typeface="+mj-ea"/>
                <a:ea typeface="+mj-ea"/>
              </a:rPr>
              <a:t>灣</a:t>
            </a:r>
            <a:endParaRPr lang="en-US" altLang="zh-TW" sz="6000" b="1" dirty="0" smtClean="0">
              <a:latin typeface="+mj-ea"/>
              <a:ea typeface="+mj-ea"/>
            </a:endParaRPr>
          </a:p>
          <a:p>
            <a:r>
              <a:rPr lang="zh-TW" altLang="en-US" sz="6000" dirty="0" smtClean="0">
                <a:latin typeface="+mj-ea"/>
                <a:ea typeface="+mj-ea"/>
              </a:rPr>
              <a:t>      </a:t>
            </a:r>
            <a:r>
              <a:rPr lang="zh-TW" altLang="en-US" sz="6000" b="1" dirty="0" smtClean="0">
                <a:latin typeface="+mj-ea"/>
                <a:ea typeface="+mj-ea"/>
              </a:rPr>
              <a:t>你知多少？</a:t>
            </a:r>
            <a:endParaRPr lang="zh-TW" altLang="en-US" sz="6000" b="1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5"/>
          <a:stretch/>
        </p:blipFill>
        <p:spPr bwMode="auto">
          <a:xfrm>
            <a:off x="5343525" y="0"/>
            <a:ext cx="38004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635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563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4328" t="2106" b="3548"/>
          <a:stretch/>
        </p:blipFill>
        <p:spPr>
          <a:xfrm>
            <a:off x="-23986" y="404664"/>
            <a:ext cx="5560014" cy="645333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536028" y="0"/>
            <a:ext cx="360797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台灣省者共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85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個島嶼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（澎湖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群島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64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個島嶼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，以及蘭嶼等環繞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台灣四周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21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個島嶼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金門縣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及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連江縣轄內共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32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個島嶼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（金門縣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12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個島、代管之烏坵嶼，及連江縣馬祖列嶼之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19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個島嶼）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位於南海有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東沙群島（係一個環礁，露出水面部份含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個島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個礁灘）、以及南沙群島中的太平島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臺灣海陸位置圖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0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21" y="5589"/>
            <a:ext cx="5409936" cy="6876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80112" y="116632"/>
            <a:ext cx="356388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臺灣附屬島嶼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東：宜蘭縣釣魚臺列嶼的赤尾嶼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西：金門縣烈嶼的二膽島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南：高雄市轄東沙島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北：馬祖列島的高登島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本島之外，大小島嶼合計為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121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個以上的島嶼與礁岩。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871197" y="191683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臺中市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995936" y="62068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新北市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059832" y="3898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桃園市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85341" y="205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臺北市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90151" y="400506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臺南市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50970" y="43964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高雄市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52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" y="0"/>
            <a:ext cx="5545725" cy="684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44455" y="0"/>
            <a:ext cx="370790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臺灣本島土地面積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36188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平方公里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東部海岸屬斷層海岸，地形落差大。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西部地形緩和，從高山、丘陵到海岸平原。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一千公尺的高山佔總面積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31.5%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100-1000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公尺的坡地達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31.3%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3"/>
              </a:rPr>
              <a:t>回到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3"/>
              </a:rPr>
              <a:t>1947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3"/>
              </a:rPr>
              <a:t>年的時局常識大考驗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1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2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7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臺灣族群分布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下列客家族群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較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多的鄉鎮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：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）峨嵋 （ 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2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）竹崎 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 關西（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4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）新埔 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5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）竹南 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6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）大溪 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這些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鄉鎮位居山地：（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）霧台 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2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）瑪家 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）秀林（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4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 成功（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5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）尖石 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6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）元長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這些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鄉鎮位在哪縣市？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0" lvl="0" indent="0">
              <a:buClr>
                <a:prstClr val="black">
                  <a:lumMod val="75000"/>
                  <a:lumOff val="25000"/>
                </a:prstClr>
              </a:buClr>
              <a:buNone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1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埔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鹽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2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）鹽埔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0" lvl="0" indent="0">
              <a:buClr>
                <a:prstClr val="black">
                  <a:lumMod val="75000"/>
                  <a:lumOff val="25000"/>
                </a:prstClr>
              </a:buClr>
              <a:buNone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3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）內湖（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4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） 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湖內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0" lvl="0" indent="0">
              <a:buClr>
                <a:prstClr val="black">
                  <a:lumMod val="75000"/>
                  <a:lumOff val="25000"/>
                </a:prstClr>
              </a:buClr>
              <a:buNone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5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）西湖 （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6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）湖西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0" lvl="0" indent="0">
              <a:buClr>
                <a:prstClr val="black">
                  <a:lumMod val="75000"/>
                  <a:lumOff val="25000"/>
                </a:prstClr>
              </a:buClr>
              <a:buNone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7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）口湖 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8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）湖口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3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25987" b="28415"/>
          <a:stretch/>
        </p:blipFill>
        <p:spPr>
          <a:xfrm>
            <a:off x="755576" y="0"/>
            <a:ext cx="7579348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堂號的由來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新細明體"/>
              </a:rPr>
              <a:t>堂號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</a:rPr>
              <a:t>，又稱郡</a:t>
            </a:r>
            <a:r>
              <a:rPr lang="zh-TW" altLang="en-US" sz="3200" b="1" dirty="0">
                <a:solidFill>
                  <a:schemeClr val="tx1"/>
                </a:solidFill>
                <a:latin typeface="新細明體"/>
              </a:rPr>
              <a:t>號，郡是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</a:rPr>
              <a:t>行政區域，是姓氏</a:t>
            </a:r>
            <a:r>
              <a:rPr lang="zh-TW" altLang="en-US" sz="3200" b="1" dirty="0">
                <a:solidFill>
                  <a:schemeClr val="tx1"/>
                </a:solidFill>
                <a:latin typeface="新細明體"/>
              </a:rPr>
              <a:t>發祥的本源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</a:rPr>
              <a:t>，後世立</a:t>
            </a:r>
            <a:r>
              <a:rPr lang="zh-TW" altLang="en-US" sz="3200" b="1" dirty="0">
                <a:solidFill>
                  <a:schemeClr val="tx1"/>
                </a:solidFill>
                <a:latin typeface="新細明體"/>
              </a:rPr>
              <a:t>堂號而為信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新細明體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</a:rPr>
              <a:t>堂號是姓氏</a:t>
            </a:r>
            <a:r>
              <a:rPr lang="zh-TW" altLang="en-US" sz="3200" b="1" dirty="0">
                <a:solidFill>
                  <a:schemeClr val="tx1"/>
                </a:solidFill>
                <a:latin typeface="新細明體"/>
              </a:rPr>
              <a:t>發祥的過程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</a:rPr>
              <a:t>，</a:t>
            </a:r>
            <a:r>
              <a:rPr lang="zh-TW" altLang="en-US" sz="3200" b="1" dirty="0">
                <a:solidFill>
                  <a:schemeClr val="tx1"/>
                </a:solidFill>
                <a:latin typeface="新細明體"/>
              </a:rPr>
              <a:t>家族觀念的團結，端賴一種若有若無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</a:rPr>
              <a:t>的堂號在維繫。</a:t>
            </a:r>
            <a:endParaRPr lang="en-US" altLang="zh-TW" sz="3200" b="1" dirty="0" smtClean="0">
              <a:solidFill>
                <a:schemeClr val="tx1"/>
              </a:solidFill>
              <a:latin typeface="新細明體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</a:rPr>
              <a:t>大多數「</a:t>
            </a:r>
            <a:r>
              <a:rPr lang="zh-TW" altLang="en-US" sz="3200" b="1" dirty="0">
                <a:solidFill>
                  <a:srgbClr val="000000"/>
                </a:solidFill>
                <a:latin typeface="新細明體"/>
              </a:rPr>
              <a:t>祠堂」的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</a:rPr>
              <a:t>名稱就是「</a:t>
            </a:r>
            <a:r>
              <a:rPr lang="zh-TW" altLang="en-US" sz="3200" b="1" dirty="0">
                <a:solidFill>
                  <a:srgbClr val="000000"/>
                </a:solidFill>
                <a:latin typeface="新細明體"/>
              </a:rPr>
              <a:t>堂號」 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  <a:ea typeface="新細明體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新細明體"/>
              <a:ea typeface="新細明體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</a:rPr>
              <a:t>中國</a:t>
            </a:r>
            <a:r>
              <a:rPr lang="zh-TW" altLang="en-US" sz="3200" b="1" dirty="0">
                <a:solidFill>
                  <a:srgbClr val="000000"/>
                </a:solidFill>
                <a:latin typeface="新細明體"/>
              </a:rPr>
              <a:t>歷史上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</a:rPr>
              <a:t>，有成</a:t>
            </a:r>
            <a:r>
              <a:rPr lang="zh-TW" altLang="en-US" sz="3200" b="1" dirty="0">
                <a:solidFill>
                  <a:srgbClr val="000000"/>
                </a:solidFill>
                <a:latin typeface="新細明體"/>
              </a:rPr>
              <a:t>就的人物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</a:rPr>
              <a:t>，都會</a:t>
            </a:r>
            <a:r>
              <a:rPr lang="zh-TW" altLang="en-US" sz="3200" b="1" dirty="0">
                <a:solidFill>
                  <a:srgbClr val="000000"/>
                </a:solidFill>
                <a:latin typeface="新細明體"/>
              </a:rPr>
              <a:t>透過堂號的方式，把自己的榮耀留傳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</a:rPr>
              <a:t>給後代子孫</a:t>
            </a:r>
            <a:r>
              <a:rPr lang="zh-TW" altLang="en-US" sz="3200" b="1" dirty="0">
                <a:solidFill>
                  <a:srgbClr val="000000"/>
                </a:solidFill>
                <a:latin typeface="新細明體"/>
                <a:ea typeface="新細明體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新細明體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</a:rPr>
              <a:t>以姓氏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  <a:ea typeface="新細明體"/>
              </a:rPr>
              <a:t>、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</a:rPr>
              <a:t>家族</a:t>
            </a:r>
            <a:r>
              <a:rPr lang="zh-TW" altLang="en-US" sz="3200" b="1" dirty="0">
                <a:solidFill>
                  <a:srgbClr val="000000"/>
                </a:solidFill>
                <a:latin typeface="新細明體"/>
              </a:rPr>
              <a:t>為榮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</a:rPr>
              <a:t>，不忘祖德繼續光大</a:t>
            </a:r>
            <a:r>
              <a:rPr lang="zh-TW" altLang="en-US" sz="3200" b="1" dirty="0">
                <a:solidFill>
                  <a:srgbClr val="000000"/>
                </a:solidFill>
                <a:latin typeface="新細明體"/>
              </a:rPr>
              <a:t>門楣。</a:t>
            </a:r>
            <a:r>
              <a:rPr lang="zh-TW" altLang="en-US" sz="3200" b="1" dirty="0">
                <a:solidFill>
                  <a:srgbClr val="666666"/>
                </a:solidFill>
                <a:latin typeface="Arial"/>
              </a:rPr>
              <a:t/>
            </a:r>
            <a:br>
              <a:rPr lang="zh-TW" altLang="en-US" sz="3200" b="1" dirty="0">
                <a:solidFill>
                  <a:srgbClr val="666666"/>
                </a:solidFill>
                <a:latin typeface="Arial"/>
              </a:rPr>
            </a:b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0618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2015.4.3鹿港采風\DSC0957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0"/>
          <a:stretch/>
        </p:blipFill>
        <p:spPr bwMode="auto">
          <a:xfrm>
            <a:off x="18628" y="1710000"/>
            <a:ext cx="6904924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99592" y="548680"/>
            <a:ext cx="734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/>
              <a:t>堂號代表的意義</a:t>
            </a:r>
            <a:endParaRPr lang="zh-TW" altLang="en-US" sz="44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710000"/>
            <a:ext cx="61912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姓氏與堂號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同一姓氏的族人，其所屬的郡望完全相同。</a:t>
            </a:r>
            <a:endParaRPr lang="en-US" altLang="zh-TW" sz="35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陳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姓「穎川」 、張姓「清河」、 王姓「太原」</a:t>
            </a:r>
            <a:endParaRPr lang="en-US" altLang="zh-TW" sz="35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劉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姓 「彭城」 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、 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黃姓「江夏」 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、 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吳姓「延慶」</a:t>
            </a:r>
            <a:endParaRPr lang="en-US" altLang="zh-TW" sz="35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 許姓「高陽」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 、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 郭姓「汾陽」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 、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 洪姓「敦煌」</a:t>
            </a:r>
            <a:endParaRPr lang="en-US" altLang="zh-TW" sz="35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徐姓「東海」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 、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 何姓「廬江」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 、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 羅姓「豫章」</a:t>
            </a: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蕭姓「蘭陵」 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、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 林姓「西河」 、楊姓 「弘農」</a:t>
            </a:r>
            <a:endParaRPr lang="zh-TW" altLang="en-US" sz="3500" b="1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1064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" y="9897"/>
            <a:ext cx="8629650" cy="6096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" y="754782"/>
            <a:ext cx="8629650" cy="6096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720"/>
            <a:ext cx="86296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1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9592" y="182140"/>
            <a:ext cx="7125113" cy="924475"/>
          </a:xfrm>
        </p:spPr>
        <p:txBody>
          <a:bodyPr anchor="ctr"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臺灣十大姓氏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050639"/>
          </a:xfrm>
        </p:spPr>
        <p:txBody>
          <a:bodyPr anchor="t">
            <a:normAutofit/>
          </a:bodyPr>
          <a:lstStyle/>
          <a:p>
            <a:pPr marL="0" indent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b="1" dirty="0" smtClean="0">
                <a:solidFill>
                  <a:schemeClr val="tx1"/>
                </a:solidFill>
                <a:latin typeface="+mj-ea"/>
                <a:ea typeface="+mj-ea"/>
              </a:rPr>
              <a:t>陳林滿天下，黃</a:t>
            </a:r>
            <a:r>
              <a:rPr lang="zh-TW" altLang="en-US" sz="3800" b="1" dirty="0">
                <a:solidFill>
                  <a:schemeClr val="tx1"/>
                </a:solidFill>
                <a:latin typeface="+mj-ea"/>
                <a:ea typeface="+mj-ea"/>
              </a:rPr>
              <a:t>、張、李、王、吳、劉、蔡、楊</a:t>
            </a:r>
            <a:r>
              <a:rPr lang="zh-TW" altLang="en-US" sz="3800" b="1" dirty="0" smtClean="0">
                <a:solidFill>
                  <a:schemeClr val="tx1"/>
                </a:solidFill>
                <a:latin typeface="+mj-ea"/>
                <a:ea typeface="+mj-ea"/>
              </a:rPr>
              <a:t>，十大姓占全臺人口</a:t>
            </a:r>
            <a:r>
              <a:rPr lang="zh-TW" altLang="en-US" sz="3800" b="1" dirty="0">
                <a:solidFill>
                  <a:schemeClr val="tx1"/>
                </a:solidFill>
                <a:latin typeface="+mj-ea"/>
                <a:ea typeface="+mj-ea"/>
              </a:rPr>
              <a:t>一半以上</a:t>
            </a:r>
            <a:r>
              <a:rPr lang="zh-TW" altLang="en-US" sz="38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3200" b="1" dirty="0" smtClean="0">
                <a:solidFill>
                  <a:srgbClr val="C00000"/>
                </a:solidFill>
                <a:latin typeface="+mj-ea"/>
                <a:ea typeface="+mj-ea"/>
              </a:rPr>
              <a:t>2018</a:t>
            </a:r>
            <a:r>
              <a:rPr lang="zh-TW" altLang="en-US" sz="3200" b="1" dirty="0">
                <a:solidFill>
                  <a:srgbClr val="C00000"/>
                </a:solidFill>
                <a:latin typeface="+mj-ea"/>
                <a:ea typeface="+mj-ea"/>
              </a:rPr>
              <a:t>年統計罕見姓氏</a:t>
            </a:r>
            <a:r>
              <a:rPr lang="en-US" altLang="zh-TW" sz="3200" b="1" dirty="0" smtClean="0">
                <a:solidFill>
                  <a:srgbClr val="C00000"/>
                </a:solidFill>
                <a:latin typeface="+mj-ea"/>
                <a:ea typeface="+mj-ea"/>
              </a:rPr>
              <a:t>265</a:t>
            </a:r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個全</a:t>
            </a:r>
            <a:r>
              <a:rPr lang="zh-TW" altLang="en-US" sz="3200" b="1" dirty="0">
                <a:solidFill>
                  <a:srgbClr val="C00000"/>
                </a:solidFill>
                <a:latin typeface="+mj-ea"/>
                <a:ea typeface="+mj-ea"/>
              </a:rPr>
              <a:t>台僅一人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6952"/>
            <a:ext cx="2658086" cy="27434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852936"/>
            <a:ext cx="2188654" cy="330431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104470" y="2684735"/>
            <a:ext cx="40357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+mj-ea"/>
                <a:ea typeface="+mj-ea"/>
              </a:rPr>
              <a:t>「</a:t>
            </a:r>
            <a:r>
              <a:rPr lang="zh-TW" altLang="en-US" sz="2400" b="1" dirty="0">
                <a:latin typeface="+mj-ea"/>
                <a:ea typeface="+mj-ea"/>
              </a:rPr>
              <a:t>叭」、「丙」、「憂」、「娘」、「頭」、「公羊</a:t>
            </a:r>
            <a:r>
              <a:rPr lang="zh-TW" altLang="en-US" sz="2400" b="1" dirty="0" smtClean="0">
                <a:latin typeface="+mj-ea"/>
                <a:ea typeface="+mj-ea"/>
              </a:rPr>
              <a:t>」。</a:t>
            </a:r>
            <a:endParaRPr lang="en-US" altLang="zh-TW" sz="2400" b="1" dirty="0" smtClean="0">
              <a:latin typeface="+mj-ea"/>
              <a:ea typeface="+mj-ea"/>
            </a:endParaRPr>
          </a:p>
          <a:p>
            <a:r>
              <a:rPr lang="zh-TW" altLang="en-US" sz="2400" b="1" dirty="0" smtClean="0">
                <a:latin typeface="+mj-ea"/>
                <a:ea typeface="+mj-ea"/>
              </a:rPr>
              <a:t>罕見</a:t>
            </a:r>
            <a:r>
              <a:rPr lang="zh-TW" altLang="en-US" sz="2400" b="1" dirty="0">
                <a:latin typeface="+mj-ea"/>
                <a:ea typeface="+mj-ea"/>
              </a:rPr>
              <a:t>難讀的</a:t>
            </a:r>
            <a:r>
              <a:rPr lang="zh-TW" altLang="en-US" sz="2400" b="1" dirty="0" smtClean="0">
                <a:latin typeface="+mj-ea"/>
                <a:ea typeface="+mj-ea"/>
              </a:rPr>
              <a:t>生字成為</a:t>
            </a:r>
            <a:r>
              <a:rPr lang="zh-TW" altLang="en-US" sz="2400" b="1" dirty="0">
                <a:latin typeface="+mj-ea"/>
                <a:ea typeface="+mj-ea"/>
              </a:rPr>
              <a:t>姓氏，例如「訇（音同轟）」、「贇（音同暈） 」、「蘜（音同菊）」、「黟（音同一）」等</a:t>
            </a:r>
            <a:r>
              <a:rPr lang="zh-TW" altLang="en-US" sz="2400" b="1" dirty="0" smtClean="0">
                <a:latin typeface="+mj-ea"/>
                <a:ea typeface="+mj-ea"/>
              </a:rPr>
              <a:t>。</a:t>
            </a:r>
            <a:endParaRPr lang="en-US" altLang="zh-TW" sz="2400" b="1" dirty="0" smtClean="0">
              <a:latin typeface="+mj-ea"/>
              <a:ea typeface="+mj-ea"/>
            </a:endParaRPr>
          </a:p>
          <a:p>
            <a:r>
              <a:rPr lang="zh-TW" altLang="en-US" sz="2400" b="1" dirty="0" smtClean="0">
                <a:latin typeface="+mj-ea"/>
                <a:ea typeface="+mj-ea"/>
              </a:rPr>
              <a:t>姓</a:t>
            </a:r>
            <a:r>
              <a:rPr lang="zh-TW" altLang="en-US" sz="2400" b="1" dirty="0">
                <a:latin typeface="+mj-ea"/>
                <a:ea typeface="+mj-ea"/>
              </a:rPr>
              <a:t>「東、南、西、北」、「公、母」者，也大有人在。</a:t>
            </a:r>
          </a:p>
        </p:txBody>
      </p:sp>
    </p:spTree>
    <p:extLst>
      <p:ext uri="{BB962C8B-B14F-4D97-AF65-F5344CB8AC3E}">
        <p14:creationId xmlns:p14="http://schemas.microsoft.com/office/powerpoint/2010/main" val="185710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265" r="15857"/>
          <a:stretch/>
        </p:blipFill>
        <p:spPr>
          <a:xfrm>
            <a:off x="22473" y="464436"/>
            <a:ext cx="9103526" cy="640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-108520" y="483958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rgbClr val="C00000"/>
                </a:solidFill>
              </a:rPr>
              <a:t>各世代前三大取用名字</a:t>
            </a:r>
            <a:endParaRPr lang="zh-TW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16216" y="6513348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+mj-ea"/>
                <a:ea typeface="+mj-ea"/>
              </a:rPr>
              <a:t>內政部</a:t>
            </a:r>
            <a:r>
              <a:rPr lang="en-US" altLang="zh-TW" b="1" dirty="0" smtClean="0">
                <a:latin typeface="+mj-ea"/>
                <a:ea typeface="+mj-ea"/>
              </a:rPr>
              <a:t>107</a:t>
            </a:r>
            <a:r>
              <a:rPr lang="zh-TW" altLang="en-US" b="1" dirty="0" smtClean="0">
                <a:latin typeface="+mj-ea"/>
                <a:ea typeface="+mj-ea"/>
              </a:rPr>
              <a:t>年編製</a:t>
            </a:r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82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舊地名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7544" y="1827507"/>
            <a:ext cx="4085183" cy="5048251"/>
          </a:xfr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阿罩霧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2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林圯埔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3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大里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杙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4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草鞋墩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5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半線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6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他里霧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7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打貓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8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諸羅山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9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四圍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10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老懂</a:t>
            </a:r>
            <a:endParaRPr lang="zh-TW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63280" y="1809748"/>
            <a:ext cx="4480719" cy="5048251"/>
          </a:xfr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：水返腳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2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：滬尾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3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：艋舺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4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：竹塹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5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：阿猴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6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：樹杞林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7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：貓裡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8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：大嵙崁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9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：吞霄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10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：三角湧</a:t>
            </a:r>
            <a:endParaRPr lang="zh-TW" altLang="en-US" dirty="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77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舊地名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95536" y="1809749"/>
            <a:ext cx="4085183" cy="5048251"/>
          </a:xfr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蕭壟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2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噍吧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哖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3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番薯寮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4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：麻魚寮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5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葫蘆墩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6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：壩雅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7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：湖日</a:t>
            </a: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8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：紅毛港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9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：鹹菜棚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10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：五間厝</a:t>
            </a:r>
            <a:endParaRPr lang="zh-TW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63280" y="1809748"/>
            <a:ext cx="4480719" cy="5048251"/>
          </a:xfr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：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笨港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2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：大目降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3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：彌濃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 smtClean="0">
                <a:solidFill>
                  <a:prstClr val="black"/>
                </a:solidFill>
                <a:latin typeface="+mn-ea"/>
              </a:rPr>
              <a:t>4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：寶桑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5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：</a:t>
            </a:r>
            <a:r>
              <a:rPr lang="zh-TW" altLang="en-US" sz="3200" b="1" dirty="0">
                <a:latin typeface="+mn-ea"/>
              </a:rPr>
              <a:t>吧哩嘓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6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：</a:t>
            </a:r>
            <a:r>
              <a:rPr lang="zh-TW" altLang="en-US" sz="3200" b="1" dirty="0">
                <a:latin typeface="+mn-ea"/>
              </a:rPr>
              <a:t>大龍峒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7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：</a:t>
            </a:r>
            <a:r>
              <a:rPr lang="zh-TW" altLang="en-US" sz="3200" b="1" dirty="0">
                <a:latin typeface="+mn-ea"/>
              </a:rPr>
              <a:t>八芝蘭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8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：</a:t>
            </a:r>
            <a:r>
              <a:rPr lang="zh-TW" altLang="en-US" sz="3200" b="1" dirty="0">
                <a:latin typeface="+mn-ea"/>
              </a:rPr>
              <a:t>其哩岸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9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：</a:t>
            </a:r>
            <a:r>
              <a:rPr lang="zh-TW" altLang="en-US" sz="3200" b="1" dirty="0">
                <a:latin typeface="+mn-ea"/>
              </a:rPr>
              <a:t>錫口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10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：和尚洲</a:t>
            </a:r>
            <a:endParaRPr lang="zh-TW" altLang="en-US" b="1" dirty="0">
              <a:solidFill>
                <a:prstClr val="black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304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85"/>
            <a:ext cx="6912000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DSC094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0000"/>
            <a:ext cx="9288254" cy="52200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547664" y="548680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/>
              <a:t>隨處看到的地名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7203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096000" y="28997"/>
            <a:ext cx="3048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u="sng" dirty="0">
                <a:solidFill>
                  <a:srgbClr val="FF0000"/>
                </a:solidFill>
              </a:rPr>
              <a:t>灣</a:t>
            </a:r>
            <a:r>
              <a:rPr lang="zh-TW" altLang="en-US" sz="3200" b="1" u="sng" dirty="0" smtClean="0">
                <a:solidFill>
                  <a:srgbClr val="FF0000"/>
                </a:solidFill>
              </a:rPr>
              <a:t>生</a:t>
            </a:r>
            <a:r>
              <a:rPr lang="zh-TW" altLang="en-US" sz="3200" b="1" dirty="0" smtClean="0"/>
              <a:t>是</a:t>
            </a:r>
            <a:r>
              <a:rPr lang="zh-TW" altLang="en-US" sz="3200" b="1" dirty="0"/>
              <a:t>日治時期</a:t>
            </a:r>
            <a:r>
              <a:rPr lang="zh-TW" altLang="en-US" sz="3200" b="1" dirty="0" smtClean="0"/>
              <a:t>在臺灣</a:t>
            </a:r>
            <a:r>
              <a:rPr lang="zh-TW" altLang="en-US" sz="3200" b="1" dirty="0"/>
              <a:t>出生、日本戰敗後遭遣返、終生在兩個故土兩種身份中掙扎的日本人</a:t>
            </a:r>
            <a:r>
              <a:rPr lang="zh-TW" altLang="en-US" sz="3200" b="1" dirty="0" smtClean="0"/>
              <a:t>。</a:t>
            </a:r>
            <a:endParaRPr lang="en-US" altLang="zh-TW" sz="3200" b="1" dirty="0" smtClean="0"/>
          </a:p>
          <a:p>
            <a:r>
              <a:rPr lang="zh-TW" altLang="en-US" sz="3200" b="1" u="sng" dirty="0" smtClean="0"/>
              <a:t>田中實加</a:t>
            </a:r>
            <a:r>
              <a:rPr lang="zh-TW" altLang="en-US" sz="3200" b="1" dirty="0" smtClean="0"/>
              <a:t>，</a:t>
            </a:r>
            <a:r>
              <a:rPr lang="zh-TW" altLang="en-US" sz="3200" b="1" dirty="0"/>
              <a:t>本名</a:t>
            </a:r>
            <a:r>
              <a:rPr lang="zh-TW" altLang="en-US" sz="3200" b="1" u="sng" dirty="0">
                <a:solidFill>
                  <a:srgbClr val="FF0000"/>
                </a:solidFill>
              </a:rPr>
              <a:t>陳宣儒</a:t>
            </a:r>
            <a:r>
              <a:rPr lang="zh-TW" altLang="en-US" sz="3200" b="1" dirty="0"/>
              <a:t>，高雄人「日本奶奶」</a:t>
            </a:r>
            <a:r>
              <a:rPr lang="zh-TW" altLang="en-US" sz="3200" b="1" u="sng" dirty="0">
                <a:solidFill>
                  <a:srgbClr val="FF0000"/>
                </a:solidFill>
              </a:rPr>
              <a:t>田中櫻代</a:t>
            </a:r>
            <a:r>
              <a:rPr lang="zh-TW" altLang="en-US" sz="3200" b="1" dirty="0"/>
              <a:t>確有其人，但與自己並無血緣關係</a:t>
            </a:r>
            <a:r>
              <a:rPr lang="zh-TW" altLang="en-US" sz="3200" b="1" dirty="0" smtClean="0"/>
              <a:t>。</a:t>
            </a:r>
            <a:endParaRPr lang="en-US" altLang="zh-TW" sz="3200" b="1" dirty="0" smtClean="0"/>
          </a:p>
          <a:p>
            <a:r>
              <a:rPr lang="zh-TW" altLang="en-US" sz="3200" b="1" u="sng" dirty="0">
                <a:latin typeface="+mj-ea"/>
                <a:ea typeface="+mj-ea"/>
                <a:hlinkClick r:id="rId3"/>
              </a:rPr>
              <a:t>電影</a:t>
            </a:r>
            <a:r>
              <a:rPr lang="en-US" altLang="zh-TW" sz="3200" b="1" u="sng" dirty="0">
                <a:latin typeface="+mj-ea"/>
                <a:ea typeface="+mj-ea"/>
                <a:hlinkClick r:id="rId3"/>
              </a:rPr>
              <a:t>《</a:t>
            </a:r>
            <a:r>
              <a:rPr lang="zh-TW" altLang="en-US" sz="3200" b="1" u="sng" dirty="0">
                <a:latin typeface="+mj-ea"/>
                <a:ea typeface="+mj-ea"/>
                <a:hlinkClick r:id="rId3"/>
              </a:rPr>
              <a:t>灣生回家</a:t>
            </a:r>
            <a:r>
              <a:rPr lang="en-US" altLang="zh-TW" sz="3200" b="1" u="sng" dirty="0">
                <a:latin typeface="+mj-ea"/>
                <a:ea typeface="+mj-ea"/>
                <a:hlinkClick r:id="rId3"/>
              </a:rPr>
              <a:t>》</a:t>
            </a:r>
            <a:endParaRPr lang="zh-TW" altLang="en-US" sz="3200" b="1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13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DSC094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" y="1712288"/>
            <a:ext cx="9160140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619672" y="692696"/>
            <a:ext cx="554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/>
              <a:t>惡狗真的有狗嗎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572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5" t="10310" r="16420" b="34057"/>
          <a:stretch/>
        </p:blipFill>
        <p:spPr bwMode="auto">
          <a:xfrm>
            <a:off x="31254" y="188640"/>
            <a:ext cx="4809744" cy="29260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t="3593" r="5335" b="2665"/>
          <a:stretch/>
        </p:blipFill>
        <p:spPr bwMode="auto">
          <a:xfrm>
            <a:off x="5292080" y="-40965"/>
            <a:ext cx="2808312" cy="446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5"/>
          <a:stretch/>
        </p:blipFill>
        <p:spPr bwMode="auto">
          <a:xfrm>
            <a:off x="107504" y="3573016"/>
            <a:ext cx="4231729" cy="3171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/>
          <a:srcRect l="9079" t="9394" r="10266" b="6727"/>
          <a:stretch/>
        </p:blipFill>
        <p:spPr>
          <a:xfrm>
            <a:off x="5526409" y="4049688"/>
            <a:ext cx="3600401" cy="2808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70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392"/>
            <a:ext cx="9126763" cy="64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4885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台南地名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83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3" y="0"/>
            <a:ext cx="40005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57150"/>
            <a:ext cx="23812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00327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110" y="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52" y="2645959"/>
            <a:ext cx="41433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860032" y="59492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屏東縣新園鄉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55576" y="56612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臺中市外埔區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63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t="6198" r="24213" b="6198"/>
          <a:stretch/>
        </p:blipFill>
        <p:spPr bwMode="auto">
          <a:xfrm>
            <a:off x="4860032" y="211010"/>
            <a:ext cx="3392424" cy="300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90" y="4376736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42419"/>
            <a:ext cx="25336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617" y="4291011"/>
            <a:ext cx="25717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1" y="116632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265978" y="624264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苗栗縣頭份市尖山里</a:t>
            </a:r>
            <a:endParaRPr lang="zh-TW" altLang="en-US" sz="24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395536" y="34290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台南市鹽水區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6452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67500" cy="42862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50321"/>
          <a:stretch/>
        </p:blipFill>
        <p:spPr>
          <a:xfrm>
            <a:off x="5831632" y="2571750"/>
            <a:ext cx="3312368" cy="42862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331640" y="2592313"/>
            <a:ext cx="33337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:\2015.4.3鹿港采風\DSC0960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2" t="35879" r="42601" b="177"/>
          <a:stretch/>
        </p:blipFill>
        <p:spPr bwMode="auto">
          <a:xfrm>
            <a:off x="0" y="18304"/>
            <a:ext cx="2221992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78"/>
          <a:stretch/>
        </p:blipFill>
        <p:spPr bwMode="auto">
          <a:xfrm>
            <a:off x="1" y="3310144"/>
            <a:ext cx="222199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304"/>
            <a:ext cx="2030413" cy="514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8303"/>
            <a:ext cx="2689225" cy="514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9160"/>
            <a:ext cx="2798763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707904" y="558924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hlinkClick r:id="rId7"/>
              </a:rPr>
              <a:t>台灣有趣地名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648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關於這一堂課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講課方式。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專心上課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，滑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手機太久傷眼，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我會記住你。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睡覺太久會手麻，但我不會打擾您的養神。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按座位表點名，不得任意調動。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上課是權利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義務，</a:t>
            </a:r>
            <a:r>
              <a:rPr lang="zh-TW" altLang="en-US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翹課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由你負責。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遲到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分鐘曠課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一堂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，曠課不列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平時成績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嚴禁上課任意起身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離開教室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，有事請舉手。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期中、期末考試各占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30%</a:t>
            </a:r>
            <a:r>
              <a:rPr lang="zh-TW" altLang="en-US" sz="3200" b="1" smtClean="0">
                <a:solidFill>
                  <a:schemeClr val="tx1"/>
                </a:solidFill>
                <a:latin typeface="+mj-ea"/>
                <a:ea typeface="+mj-ea"/>
              </a:rPr>
              <a:t>，作業</a:t>
            </a:r>
            <a:r>
              <a:rPr lang="en-US" altLang="zh-TW" sz="3200" b="1" smtClean="0">
                <a:solidFill>
                  <a:schemeClr val="tx1"/>
                </a:solidFill>
                <a:latin typeface="+mj-ea"/>
                <a:ea typeface="+mj-ea"/>
              </a:rPr>
              <a:t>30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%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367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t="7468" r="30275" b="3733"/>
          <a:stretch/>
        </p:blipFill>
        <p:spPr bwMode="auto">
          <a:xfrm>
            <a:off x="0" y="0"/>
            <a:ext cx="6976872" cy="608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55576" y="6165304"/>
            <a:ext cx="7236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/>
              </a:rPr>
              <a:t>台灣外省人對中國的感情是極其複雜</a:t>
            </a:r>
            <a:r>
              <a:rPr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/>
              </a:rPr>
              <a:t>的</a:t>
            </a:r>
            <a:endParaRPr lang="zh-TW" alt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996319" y="194859"/>
            <a:ext cx="738664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b="1" dirty="0" smtClean="0"/>
              <a:t>風中家族劇照</a:t>
            </a:r>
            <a:endParaRPr lang="zh-TW" altLang="en-US" sz="3600" b="1" dirty="0"/>
          </a:p>
        </p:txBody>
      </p:sp>
      <p:sp>
        <p:nvSpPr>
          <p:cNvPr id="3" name="矩形 2"/>
          <p:cNvSpPr/>
          <p:nvPr/>
        </p:nvSpPr>
        <p:spPr>
          <a:xfrm>
            <a:off x="6516216" y="5373216"/>
            <a:ext cx="22677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+mj-ea"/>
                <a:ea typeface="+mj-ea"/>
                <a:hlinkClick r:id="rId3"/>
              </a:rPr>
              <a:t>《</a:t>
            </a:r>
            <a:r>
              <a:rPr lang="zh-TW" altLang="en-US" sz="3200" b="1" dirty="0">
                <a:latin typeface="+mj-ea"/>
                <a:ea typeface="+mj-ea"/>
                <a:hlinkClick r:id="rId3"/>
              </a:rPr>
              <a:t>風中家族</a:t>
            </a:r>
            <a:r>
              <a:rPr lang="en-US" altLang="zh-TW" sz="3200" b="1" dirty="0" smtClean="0">
                <a:latin typeface="+mj-ea"/>
                <a:ea typeface="+mj-ea"/>
                <a:hlinkClick r:id="rId3"/>
              </a:rPr>
              <a:t>》</a:t>
            </a:r>
            <a:endParaRPr lang="zh-TW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317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0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92074" y="5517232"/>
            <a:ext cx="9217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111111"/>
                </a:solidFill>
                <a:latin typeface="+mj-ea"/>
                <a:ea typeface="+mj-ea"/>
              </a:rPr>
              <a:t>《</a:t>
            </a:r>
            <a:r>
              <a:rPr lang="zh-TW" altLang="en-US" sz="3200" b="1" dirty="0">
                <a:solidFill>
                  <a:srgbClr val="111111"/>
                </a:solidFill>
                <a:latin typeface="+mj-ea"/>
                <a:ea typeface="+mj-ea"/>
              </a:rPr>
              <a:t>新移民子女就讀國中小人數分布概況統計 （</a:t>
            </a:r>
            <a:r>
              <a:rPr lang="en-US" altLang="zh-TW" sz="3200" b="1" dirty="0">
                <a:solidFill>
                  <a:srgbClr val="111111"/>
                </a:solidFill>
                <a:latin typeface="+mj-ea"/>
                <a:ea typeface="+mj-ea"/>
              </a:rPr>
              <a:t>101</a:t>
            </a:r>
            <a:r>
              <a:rPr lang="zh-TW" altLang="en-US" sz="3200" b="1" dirty="0">
                <a:solidFill>
                  <a:srgbClr val="111111"/>
                </a:solidFill>
                <a:latin typeface="+mj-ea"/>
                <a:ea typeface="+mj-ea"/>
              </a:rPr>
              <a:t>學年）</a:t>
            </a:r>
            <a:r>
              <a:rPr lang="en-US" altLang="zh-TW" sz="3200" b="1" dirty="0" smtClean="0">
                <a:solidFill>
                  <a:srgbClr val="111111"/>
                </a:solidFill>
                <a:latin typeface="+mj-ea"/>
                <a:ea typeface="+mj-ea"/>
              </a:rPr>
              <a:t>》</a:t>
            </a:r>
            <a:r>
              <a:rPr lang="zh-TW" altLang="en-US" sz="3200" b="1" dirty="0">
                <a:solidFill>
                  <a:srgbClr val="111111"/>
                </a:solidFill>
                <a:latin typeface="+mj-ea"/>
                <a:ea typeface="+mj-ea"/>
              </a:rPr>
              <a:t>資料來源</a:t>
            </a:r>
            <a:r>
              <a:rPr lang="en-US" altLang="zh-TW" sz="3200" b="1" dirty="0">
                <a:solidFill>
                  <a:srgbClr val="111111"/>
                </a:solidFill>
                <a:latin typeface="+mj-ea"/>
                <a:ea typeface="+mj-ea"/>
              </a:rPr>
              <a:t>:</a:t>
            </a:r>
            <a:r>
              <a:rPr lang="zh-TW" altLang="en-US" sz="3200" b="1" dirty="0">
                <a:solidFill>
                  <a:srgbClr val="111111"/>
                </a:solidFill>
                <a:latin typeface="+mj-ea"/>
                <a:ea typeface="+mj-ea"/>
              </a:rPr>
              <a:t>教育部</a:t>
            </a:r>
            <a:endParaRPr lang="zh-TW" altLang="en-US" sz="3200" b="1" dirty="0"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-29294" y="472514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hlinkClick r:id="rId3"/>
              </a:rPr>
              <a:t>我們在這裡生活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2457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</a:rPr>
              <a:t>從歷史認識自己是誰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4051437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一支七分半鐘的影片，在兩天內讓二十萬人迷上日治時期的台灣史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四個「不務正業」的年輕人組成的「臺灣吧」，怎麼做到「自己的歷史自己寫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」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hlinkClick r:id="rId2"/>
              </a:rPr>
              <a:t>臺灣</a:t>
            </a:r>
            <a:r>
              <a:rPr lang="zh-TW" altLang="en-US" sz="3200" b="1" dirty="0" smtClean="0">
                <a:hlinkClick r:id="rId2"/>
              </a:rPr>
              <a:t>吧</a:t>
            </a:r>
            <a:endParaRPr lang="en-US" altLang="zh-TW" sz="32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  <a:hlinkClick r:id="rId3"/>
              </a:rPr>
              <a:t>返校啟示錄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201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49"/>
            <a:ext cx="4419600" cy="54959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7620000" cy="70580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1722"/>
            <a:ext cx="2857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68" y="0"/>
            <a:ext cx="9158168" cy="612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-44653" y="5877272"/>
            <a:ext cx="9188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蔣中正及宋美齡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與蔣經國家人，</a:t>
            </a:r>
            <a:r>
              <a:rPr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36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年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月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日在家鄉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溪口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13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ring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</TotalTime>
  <Words>1507</Words>
  <Application>Microsoft Office PowerPoint</Application>
  <PresentationFormat>如螢幕大小 (4:3)</PresentationFormat>
  <Paragraphs>153</Paragraphs>
  <Slides>47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Spring</vt:lpstr>
      <vt:lpstr>第1單元  認識臺灣</vt:lpstr>
      <vt:lpstr>何謂歷史？</vt:lpstr>
      <vt:lpstr>PowerPoint 簡報</vt:lpstr>
      <vt:lpstr>PowerPoint 簡報</vt:lpstr>
      <vt:lpstr>PowerPoint 簡報</vt:lpstr>
      <vt:lpstr>PowerPoint 簡報</vt:lpstr>
      <vt:lpstr>從歷史認識自己是誰</vt:lpstr>
      <vt:lpstr>PowerPoint 簡報</vt:lpstr>
      <vt:lpstr>PowerPoint 簡報</vt:lpstr>
      <vt:lpstr>PowerPoint 簡報</vt:lpstr>
      <vt:lpstr>PowerPoint 簡報</vt:lpstr>
      <vt:lpstr>臺灣近代史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臺灣族群分布</vt:lpstr>
      <vt:lpstr>堂號的由來</vt:lpstr>
      <vt:lpstr>PowerPoint 簡報</vt:lpstr>
      <vt:lpstr>姓氏與堂號</vt:lpstr>
      <vt:lpstr>PowerPoint 簡報</vt:lpstr>
      <vt:lpstr>臺灣十大姓氏</vt:lpstr>
      <vt:lpstr>PowerPoint 簡報</vt:lpstr>
      <vt:lpstr>舊地名</vt:lpstr>
      <vt:lpstr>舊地名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關於這一堂課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臺灣開發史</dc:title>
  <dc:creator>User</dc:creator>
  <cp:lastModifiedBy>user</cp:lastModifiedBy>
  <cp:revision>104</cp:revision>
  <dcterms:created xsi:type="dcterms:W3CDTF">2015-03-06T01:52:46Z</dcterms:created>
  <dcterms:modified xsi:type="dcterms:W3CDTF">2021-03-15T01:41:31Z</dcterms:modified>
</cp:coreProperties>
</file>